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0" r:id="rId5"/>
    <p:sldId id="261" r:id="rId6"/>
    <p:sldId id="258" r:id="rId7"/>
    <p:sldId id="262" r:id="rId8"/>
    <p:sldId id="263" r:id="rId9"/>
    <p:sldId id="264" r:id="rId10"/>
    <p:sldId id="267" r:id="rId11"/>
    <p:sldId id="271" r:id="rId12"/>
    <p:sldId id="265" r:id="rId13"/>
    <p:sldId id="266" r:id="rId14"/>
    <p:sldId id="268" r:id="rId15"/>
    <p:sldId id="26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36" autoAdjust="0"/>
  </p:normalViewPr>
  <p:slideViewPr>
    <p:cSldViewPr snapToGrid="0">
      <p:cViewPr varScale="1">
        <p:scale>
          <a:sx n="55" d="100"/>
          <a:sy n="55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3CB68-538A-4DB0-A9EE-BE0890A9AC07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F977A-E0D6-4A0D-8C8B-677DDC3194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79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F977A-E0D6-4A0D-8C8B-677DDC31947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18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c’est une institue qui propose une large expertise en analyses de la filière céréalière, brasserie et malterie, analyses de contaminants, analyses sensorielles, ainsi que la vente de bière.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1994 a été fondé QUALTECH, partenaire de l’IFBM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F977A-E0D6-4A0D-8C8B-677DDC31947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63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Je suis présente le milieu de mon stage</a:t>
            </a:r>
          </a:p>
          <a:p>
            <a:pPr marL="228600" indent="-228600">
              <a:buAutoNum type="arabicPeriod"/>
            </a:pPr>
            <a:r>
              <a:rPr lang="fr-FR" dirty="0"/>
              <a:t>J’explique le domaine du groupe informatique</a:t>
            </a:r>
          </a:p>
          <a:p>
            <a:pPr marL="228600" indent="-228600">
              <a:buAutoNum type="arabicPeriod"/>
            </a:pPr>
            <a:r>
              <a:rPr lang="fr-FR" dirty="0"/>
              <a:t>J’exprime sur mes raisons dans cette entreprise. Que j’avais eu un stage ailleurs mais qu’il était à </a:t>
            </a:r>
            <a:r>
              <a:rPr lang="fr-FR" dirty="0" err="1"/>
              <a:t>évreux</a:t>
            </a:r>
            <a:r>
              <a:rPr lang="fr-FR" dirty="0"/>
              <a:t> et c’était pas un domaine qui n’était pas fort intéressant, et que je pouvais me répondre à ma problématique sur la place d’un groupe technicien informatique 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/>
              <a:t>Je détaille mes premiers jour du stage,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F977A-E0D6-4A0D-8C8B-677DDC31947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53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présente le groupe,(le métier, les qualifications, les tâche, activité pratiquer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F977A-E0D6-4A0D-8C8B-677DDC31947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3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9DCF9-4639-750F-AD70-0F261782F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16CF4D-4664-F16A-4B5B-1610FCC19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7D9BC3-7A03-55F1-AAD1-1AF2FF29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D82AB7-02BD-F366-62AB-A428446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D3B1B2-1FD8-371C-3174-07A7F456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39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1A2D9-B3F9-25A4-2518-C9CE728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64D49-D39F-7159-82F7-895459E54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E1E342-D03F-6F90-B956-F3B9F18C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51CD60-87EC-6A0F-4A4A-4128C8E6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3BA261-04D8-53CF-26FB-3F9FBA56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16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24B6D1-8915-79DD-8D4B-252FB968E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C87476-E439-C1F0-CDC4-4C8BDC67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DF7C18-DC82-5680-39A2-0A0B85FC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3213D9-F65B-6460-17EF-19FC11A0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E9E0E-566A-083D-73D2-B3A609CF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2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F80D1-AB44-8851-997D-8611275D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4D8C86-CE69-B207-5BB1-159A4931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845372-CA62-37C5-468D-18FE17B5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6A3461-383D-8C20-BB67-596F8B85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3FF4F7-4C4C-DDCC-1BA1-77DA73FC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49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36737-4E58-F426-93D2-0A5E9A7E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AE01B8-3E82-9A1A-70AD-2E022F404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EF263-E9C7-B624-DDF2-DCDDA294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3D839A-299A-174B-C99A-0EDDB3BA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E9F8CE-3C74-1B75-2B14-B6271351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26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52178-8372-A610-DDED-FC7FB6AA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B9A85-1F00-B4E0-8B8F-85B317429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8004AB-D79B-BF78-0D97-E657354E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B5476C-084C-F742-0B56-727BCA3B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43B34-5DD4-4177-766F-8E0BED98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D959A1-FAF2-EC8C-D163-29789E2A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7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C92BD-0A40-C9D0-A299-61CCEE5D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09A7B3-4A50-4BB5-E8C9-794EAD53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96A2CB-0EE8-F5D6-8B35-F9E3BA46D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939192-CE29-43A3-6B6B-856F02706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198946-360B-5166-12A0-82983FC29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6E6490-C1C9-410A-8BD5-CD67684E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C25DE7-D94E-02A0-FBB0-C460F39D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784E6C-0355-B7C1-D65D-7A7A4EE3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C40EA-6E44-D783-8876-BC7223D7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FFE501-8E0E-A2D3-D3BF-13EC2644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0766C2-B13F-700A-C0CA-BE6F9209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617EB9-8E0A-0DF5-2A4F-83856F17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49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331683-0E52-968C-F9A9-A5C0C0A3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844910-E404-6F55-0D09-2E7C5A0D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B5B2DC-F60C-AFF1-1F72-D19B48EB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9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30FBA-BE61-A293-B8C4-5EB693DD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1F5C5-F22B-A566-C198-462A4AE19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A1669E-F6E3-6824-A8DB-5A13CE073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C2F106-B9BD-62E0-3213-5E977623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93A617-7666-63D2-9C3B-C572076E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DF0966-853E-8BDE-E9C4-C9620BE7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93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105C1-50A7-36F7-2CC3-3667C5C3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700649-1336-7A06-2ED4-130BF3D33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57058E-A8ED-6A41-8787-27DD2E1FD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97AA94-35C1-F173-0B27-07D4DC0C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14978B-E25A-5A91-0ABC-2CFFFA21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A34382-4204-50C2-C908-70F6421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4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D02028-DAE9-A9C6-F1EA-7C4AD347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372D53-FDB1-4397-5789-EC300EE65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88961-CE0A-180E-C330-F7A6124CD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742C7-2F46-4021-B088-DB369EC936BC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034A4-61A9-C365-555B-13BF698AE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E4F230-43A4-DD3B-E695-417E7008D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44A81-5455-4C35-B4D7-E4DBBE55C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0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D519C0CA-D669-B383-B28A-2BBAA6B11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707986"/>
            <a:ext cx="8673427" cy="522636"/>
          </a:xfrm>
        </p:spPr>
        <p:txBody>
          <a:bodyPr>
            <a:noAutofit/>
          </a:bodyPr>
          <a:lstStyle/>
          <a:p>
            <a:r>
              <a:rPr lang="fr-FR" sz="3200" dirty="0">
                <a:solidFill>
                  <a:srgbClr val="FFFFFE"/>
                </a:solidFill>
                <a:latin typeface="+mj-lt"/>
              </a:rPr>
              <a:t>Stagiaire 1</a:t>
            </a:r>
            <a:r>
              <a:rPr lang="fr-FR" sz="3200" baseline="30000" dirty="0">
                <a:solidFill>
                  <a:srgbClr val="FFFFFE"/>
                </a:solidFill>
                <a:latin typeface="+mj-lt"/>
              </a:rPr>
              <a:t>ère</a:t>
            </a:r>
            <a:r>
              <a:rPr lang="fr-FR" sz="3200" dirty="0">
                <a:solidFill>
                  <a:srgbClr val="FFFFFE"/>
                </a:solidFill>
                <a:latin typeface="+mj-lt"/>
              </a:rPr>
              <a:t> année BTS S.N.I.R.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Société du Groupe Qualtech Fabienne Moreau 27/04/17">
            <a:extLst>
              <a:ext uri="{FF2B5EF4-FFF2-40B4-BE49-F238E27FC236}">
                <a16:creationId xmlns:a16="http://schemas.microsoft.com/office/drawing/2014/main" id="{2468889D-9DA0-B782-FDCC-EFC56F18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1655" y="1346402"/>
            <a:ext cx="6662946" cy="2302486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20188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91A578-438D-1FDE-796C-CE06A0F5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Recensement du site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7EE8B9-F095-6967-6626-43F2B556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42" y="2427541"/>
            <a:ext cx="7472217" cy="3997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16BBAB-2DB8-A015-95C3-D5EBFA7CF21B}"/>
              </a:ext>
            </a:extLst>
          </p:cNvPr>
          <p:cNvSpPr/>
          <p:nvPr/>
        </p:nvSpPr>
        <p:spPr>
          <a:xfrm>
            <a:off x="3657600" y="3614738"/>
            <a:ext cx="957263" cy="2500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5D3D1-3C73-5820-31C2-81F26D8219E6}"/>
              </a:ext>
            </a:extLst>
          </p:cNvPr>
          <p:cNvSpPr/>
          <p:nvPr/>
        </p:nvSpPr>
        <p:spPr>
          <a:xfrm>
            <a:off x="5940120" y="3614738"/>
            <a:ext cx="992118" cy="2500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051BA-4F86-0077-BBCA-7C1E3D1883A7}"/>
              </a:ext>
            </a:extLst>
          </p:cNvPr>
          <p:cNvSpPr/>
          <p:nvPr/>
        </p:nvSpPr>
        <p:spPr>
          <a:xfrm>
            <a:off x="4614863" y="3614738"/>
            <a:ext cx="992118" cy="2500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53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66DCB-CE24-7927-B274-723E1F49C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90853-EABD-938F-0B2E-23707C15D79E}"/>
              </a:ext>
            </a:extLst>
          </p:cNvPr>
          <p:cNvSpPr/>
          <p:nvPr/>
        </p:nvSpPr>
        <p:spPr>
          <a:xfrm>
            <a:off x="2799471" y="1716258"/>
            <a:ext cx="829994" cy="3643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B79B64-BB37-ACB3-9B8F-0E5AC75295AF}"/>
              </a:ext>
            </a:extLst>
          </p:cNvPr>
          <p:cNvSpPr/>
          <p:nvPr/>
        </p:nvSpPr>
        <p:spPr>
          <a:xfrm>
            <a:off x="858129" y="1716258"/>
            <a:ext cx="1083213" cy="3643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20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intérieur, plafond, mur&#10;&#10;Description générée automatiquement">
            <a:extLst>
              <a:ext uri="{FF2B5EF4-FFF2-40B4-BE49-F238E27FC236}">
                <a16:creationId xmlns:a16="http://schemas.microsoft.com/office/drawing/2014/main" id="{C4F92174-C7A4-7BF5-D533-5D461E86D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994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303F6F6-DEE6-4432-C865-1DC91C35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fr-FR" sz="3700">
                <a:solidFill>
                  <a:srgbClr val="FFFFFF"/>
                </a:solidFill>
              </a:rPr>
              <a:t>Résolution et dépannage </a:t>
            </a:r>
            <a:br>
              <a:rPr lang="fr-FR" sz="3700">
                <a:solidFill>
                  <a:srgbClr val="FFFFFF"/>
                </a:solidFill>
              </a:rPr>
            </a:br>
            <a:endParaRPr lang="fr-FR" sz="3700">
              <a:solidFill>
                <a:srgbClr val="FFFFFF"/>
              </a:solidFill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96D056B-20E9-B243-7069-D149F8A0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Analyse du matériel</a:t>
            </a:r>
          </a:p>
          <a:p>
            <a:r>
              <a:rPr lang="fr-FR" sz="2000" dirty="0">
                <a:solidFill>
                  <a:srgbClr val="FFFFFF"/>
                </a:solidFill>
              </a:rPr>
              <a:t>Analyse du disfonctionnement </a:t>
            </a:r>
          </a:p>
          <a:p>
            <a:r>
              <a:rPr lang="fr-FR" sz="2000" dirty="0">
                <a:solidFill>
                  <a:srgbClr val="FFFFFF"/>
                </a:solidFill>
              </a:rPr>
              <a:t>Tentative de le refonctionnai</a:t>
            </a:r>
          </a:p>
          <a:p>
            <a:r>
              <a:rPr lang="fr-FR" sz="2000" dirty="0">
                <a:solidFill>
                  <a:srgbClr val="FFFFFF"/>
                </a:solidFill>
              </a:rPr>
              <a:t>Tentative de réparation</a:t>
            </a:r>
          </a:p>
          <a:p>
            <a:r>
              <a:rPr lang="fr-FR" sz="2000" dirty="0">
                <a:solidFill>
                  <a:srgbClr val="FFFFFF"/>
                </a:solidFill>
              </a:rPr>
              <a:t>Demande de nouvel command si c’est impossible</a:t>
            </a:r>
          </a:p>
        </p:txBody>
      </p:sp>
      <p:pic>
        <p:nvPicPr>
          <p:cNvPr id="9" name="Image 8" descr="Une image contenant bâtiment, intérieur, plafond, charrette&#10;&#10;Description générée automatiquement">
            <a:extLst>
              <a:ext uri="{FF2B5EF4-FFF2-40B4-BE49-F238E27FC236}">
                <a16:creationId xmlns:a16="http://schemas.microsoft.com/office/drawing/2014/main" id="{B4B9B40F-9709-EEF8-38F2-8F0C72B90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r="8902" b="-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150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96DE9F-B0F0-CAFF-D587-5D935C3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Projet réalisé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897D27-A40F-4253-101E-EFB66C10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Projet d’automatisme d’une base de donnée</a:t>
            </a:r>
          </a:p>
          <a:p>
            <a:r>
              <a:rPr lang="fr-FR" sz="2200" dirty="0">
                <a:solidFill>
                  <a:schemeClr val="bg1"/>
                </a:solidFill>
              </a:rPr>
              <a:t>Récolte de déchet électronique</a:t>
            </a:r>
          </a:p>
        </p:txBody>
      </p:sp>
      <p:pic>
        <p:nvPicPr>
          <p:cNvPr id="7" name="Image 6" descr="Une image contenant texte, moniteur, capture d’écran, argent&#10;&#10;Description générée automatiquement">
            <a:extLst>
              <a:ext uri="{FF2B5EF4-FFF2-40B4-BE49-F238E27FC236}">
                <a16:creationId xmlns:a16="http://schemas.microsoft.com/office/drawing/2014/main" id="{6C085BD4-9A6C-87CA-CD61-A6092AF9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2946021"/>
            <a:ext cx="5559480" cy="2904828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4A549E-6C6A-DC03-DCCE-D66024CBE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36" y="2717366"/>
            <a:ext cx="5546955" cy="33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2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450A9B2-8DA9-4DCD-AB4A-1EEABC35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913" y="636608"/>
            <a:ext cx="7251296" cy="5756464"/>
          </a:xfrm>
          <a:custGeom>
            <a:avLst/>
            <a:gdLst>
              <a:gd name="connsiteX0" fmla="*/ 3697237 w 7251296"/>
              <a:gd name="connsiteY0" fmla="*/ 2784045 h 5756464"/>
              <a:gd name="connsiteX1" fmla="*/ 5157717 w 7251296"/>
              <a:gd name="connsiteY1" fmla="*/ 2784045 h 5756464"/>
              <a:gd name="connsiteX2" fmla="*/ 5366357 w 7251296"/>
              <a:gd name="connsiteY2" fmla="*/ 2900022 h 5756464"/>
              <a:gd name="connsiteX3" fmla="*/ 6096596 w 7251296"/>
              <a:gd name="connsiteY3" fmla="*/ 4149984 h 5756464"/>
              <a:gd name="connsiteX4" fmla="*/ 6096596 w 7251296"/>
              <a:gd name="connsiteY4" fmla="*/ 4390527 h 5756464"/>
              <a:gd name="connsiteX5" fmla="*/ 5366357 w 7251296"/>
              <a:gd name="connsiteY5" fmla="*/ 5640489 h 5756464"/>
              <a:gd name="connsiteX6" fmla="*/ 5157717 w 7251296"/>
              <a:gd name="connsiteY6" fmla="*/ 5756464 h 5756464"/>
              <a:gd name="connsiteX7" fmla="*/ 3697237 w 7251296"/>
              <a:gd name="connsiteY7" fmla="*/ 5756464 h 5756464"/>
              <a:gd name="connsiteX8" fmla="*/ 3488597 w 7251296"/>
              <a:gd name="connsiteY8" fmla="*/ 5640489 h 5756464"/>
              <a:gd name="connsiteX9" fmla="*/ 2758358 w 7251296"/>
              <a:gd name="connsiteY9" fmla="*/ 4390527 h 5756464"/>
              <a:gd name="connsiteX10" fmla="*/ 2758358 w 7251296"/>
              <a:gd name="connsiteY10" fmla="*/ 4149984 h 5756464"/>
              <a:gd name="connsiteX11" fmla="*/ 3488597 w 7251296"/>
              <a:gd name="connsiteY11" fmla="*/ 2900022 h 5756464"/>
              <a:gd name="connsiteX12" fmla="*/ 3697237 w 7251296"/>
              <a:gd name="connsiteY12" fmla="*/ 2784045 h 5756464"/>
              <a:gd name="connsiteX13" fmla="*/ 1437823 w 7251296"/>
              <a:gd name="connsiteY13" fmla="*/ 281006 h 5756464"/>
              <a:gd name="connsiteX14" fmla="*/ 3556238 w 7251296"/>
              <a:gd name="connsiteY14" fmla="*/ 281006 h 5756464"/>
              <a:gd name="connsiteX15" fmla="*/ 3885668 w 7251296"/>
              <a:gd name="connsiteY15" fmla="*/ 472464 h 5756464"/>
              <a:gd name="connsiteX16" fmla="*/ 4942588 w 7251296"/>
              <a:gd name="connsiteY16" fmla="*/ 2300431 h 5756464"/>
              <a:gd name="connsiteX17" fmla="*/ 4981194 w 7251296"/>
              <a:gd name="connsiteY17" fmla="*/ 2583772 h 5756464"/>
              <a:gd name="connsiteX18" fmla="*/ 4958806 w 7251296"/>
              <a:gd name="connsiteY18" fmla="*/ 2636229 h 5756464"/>
              <a:gd name="connsiteX19" fmla="*/ 4944721 w 7251296"/>
              <a:gd name="connsiteY19" fmla="*/ 2636229 h 5756464"/>
              <a:gd name="connsiteX20" fmla="*/ 3624769 w 7251296"/>
              <a:gd name="connsiteY20" fmla="*/ 2636229 h 5756464"/>
              <a:gd name="connsiteX21" fmla="*/ 3395380 w 7251296"/>
              <a:gd name="connsiteY21" fmla="*/ 2763740 h 5756464"/>
              <a:gd name="connsiteX22" fmla="*/ 2592511 w 7251296"/>
              <a:gd name="connsiteY22" fmla="*/ 4138022 h 5756464"/>
              <a:gd name="connsiteX23" fmla="*/ 2592511 w 7251296"/>
              <a:gd name="connsiteY23" fmla="*/ 4402489 h 5756464"/>
              <a:gd name="connsiteX24" fmla="*/ 2735405 w 7251296"/>
              <a:gd name="connsiteY24" fmla="*/ 4647082 h 5756464"/>
              <a:gd name="connsiteX25" fmla="*/ 2762613 w 7251296"/>
              <a:gd name="connsiteY25" fmla="*/ 4693654 h 5756464"/>
              <a:gd name="connsiteX26" fmla="*/ 2648495 w 7251296"/>
              <a:gd name="connsiteY26" fmla="*/ 4693654 h 5756464"/>
              <a:gd name="connsiteX27" fmla="*/ 1437823 w 7251296"/>
              <a:gd name="connsiteY27" fmla="*/ 4693654 h 5756464"/>
              <a:gd name="connsiteX28" fmla="*/ 1112968 w 7251296"/>
              <a:gd name="connsiteY28" fmla="*/ 4502196 h 5756464"/>
              <a:gd name="connsiteX29" fmla="*/ 51474 w 7251296"/>
              <a:gd name="connsiteY29" fmla="*/ 2674230 h 5756464"/>
              <a:gd name="connsiteX30" fmla="*/ 51474 w 7251296"/>
              <a:gd name="connsiteY30" fmla="*/ 2300431 h 5756464"/>
              <a:gd name="connsiteX31" fmla="*/ 1112968 w 7251296"/>
              <a:gd name="connsiteY31" fmla="*/ 472464 h 5756464"/>
              <a:gd name="connsiteX32" fmla="*/ 1437823 w 7251296"/>
              <a:gd name="connsiteY32" fmla="*/ 281006 h 5756464"/>
              <a:gd name="connsiteX33" fmla="*/ 5288574 w 7251296"/>
              <a:gd name="connsiteY33" fmla="*/ 0 h 5756464"/>
              <a:gd name="connsiteX34" fmla="*/ 6470428 w 7251296"/>
              <a:gd name="connsiteY34" fmla="*/ 0 h 5756464"/>
              <a:gd name="connsiteX35" fmla="*/ 6639264 w 7251296"/>
              <a:gd name="connsiteY35" fmla="*/ 93851 h 5756464"/>
              <a:gd name="connsiteX36" fmla="*/ 7230191 w 7251296"/>
              <a:gd name="connsiteY36" fmla="*/ 1105350 h 5756464"/>
              <a:gd name="connsiteX37" fmla="*/ 7230191 w 7251296"/>
              <a:gd name="connsiteY37" fmla="*/ 1300002 h 5756464"/>
              <a:gd name="connsiteX38" fmla="*/ 6639264 w 7251296"/>
              <a:gd name="connsiteY38" fmla="*/ 2311500 h 5756464"/>
              <a:gd name="connsiteX39" fmla="*/ 6470428 w 7251296"/>
              <a:gd name="connsiteY39" fmla="*/ 2405350 h 5756464"/>
              <a:gd name="connsiteX40" fmla="*/ 5288574 w 7251296"/>
              <a:gd name="connsiteY40" fmla="*/ 2405350 h 5756464"/>
              <a:gd name="connsiteX41" fmla="*/ 5119738 w 7251296"/>
              <a:gd name="connsiteY41" fmla="*/ 2311500 h 5756464"/>
              <a:gd name="connsiteX42" fmla="*/ 4528812 w 7251296"/>
              <a:gd name="connsiteY42" fmla="*/ 1300002 h 5756464"/>
              <a:gd name="connsiteX43" fmla="*/ 4528812 w 7251296"/>
              <a:gd name="connsiteY43" fmla="*/ 1105350 h 5756464"/>
              <a:gd name="connsiteX44" fmla="*/ 5119738 w 7251296"/>
              <a:gd name="connsiteY44" fmla="*/ 93851 h 5756464"/>
              <a:gd name="connsiteX45" fmla="*/ 5288574 w 7251296"/>
              <a:gd name="connsiteY45" fmla="*/ 0 h 575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251296" h="5756464">
                <a:moveTo>
                  <a:pt x="3697237" y="2784045"/>
                </a:moveTo>
                <a:cubicBezTo>
                  <a:pt x="5157717" y="2784045"/>
                  <a:pt x="5157717" y="2784045"/>
                  <a:pt x="5157717" y="2784045"/>
                </a:cubicBezTo>
                <a:cubicBezTo>
                  <a:pt x="5231610" y="2784045"/>
                  <a:pt x="5327237" y="2835591"/>
                  <a:pt x="5366357" y="2900022"/>
                </a:cubicBezTo>
                <a:cubicBezTo>
                  <a:pt x="6096596" y="4149984"/>
                  <a:pt x="6096596" y="4149984"/>
                  <a:pt x="6096596" y="4149984"/>
                </a:cubicBezTo>
                <a:cubicBezTo>
                  <a:pt x="6131370" y="4218711"/>
                  <a:pt x="6131370" y="4321800"/>
                  <a:pt x="6096596" y="4390527"/>
                </a:cubicBezTo>
                <a:cubicBezTo>
                  <a:pt x="5366357" y="5640489"/>
                  <a:pt x="5366357" y="5640489"/>
                  <a:pt x="5366357" y="5640489"/>
                </a:cubicBezTo>
                <a:cubicBezTo>
                  <a:pt x="5327237" y="5704920"/>
                  <a:pt x="5231610" y="5756464"/>
                  <a:pt x="5157717" y="5756464"/>
                </a:cubicBezTo>
                <a:lnTo>
                  <a:pt x="3697237" y="5756464"/>
                </a:lnTo>
                <a:cubicBezTo>
                  <a:pt x="3618997" y="5756464"/>
                  <a:pt x="3523371" y="5704920"/>
                  <a:pt x="3488597" y="5640489"/>
                </a:cubicBezTo>
                <a:cubicBezTo>
                  <a:pt x="2758358" y="4390527"/>
                  <a:pt x="2758358" y="4390527"/>
                  <a:pt x="2758358" y="4390527"/>
                </a:cubicBezTo>
                <a:cubicBezTo>
                  <a:pt x="2719237" y="4321800"/>
                  <a:pt x="2719237" y="4218711"/>
                  <a:pt x="2758358" y="4149984"/>
                </a:cubicBezTo>
                <a:cubicBezTo>
                  <a:pt x="3488597" y="2900022"/>
                  <a:pt x="3488597" y="2900022"/>
                  <a:pt x="3488597" y="2900022"/>
                </a:cubicBezTo>
                <a:cubicBezTo>
                  <a:pt x="3523371" y="2835591"/>
                  <a:pt x="3618997" y="2784045"/>
                  <a:pt x="3697237" y="2784045"/>
                </a:cubicBezTo>
                <a:close/>
                <a:moveTo>
                  <a:pt x="1437823" y="281006"/>
                </a:moveTo>
                <a:cubicBezTo>
                  <a:pt x="1437823" y="281006"/>
                  <a:pt x="1437823" y="281006"/>
                  <a:pt x="3556238" y="281006"/>
                </a:cubicBezTo>
                <a:cubicBezTo>
                  <a:pt x="3693500" y="281006"/>
                  <a:pt x="3817038" y="353942"/>
                  <a:pt x="3885668" y="472464"/>
                </a:cubicBezTo>
                <a:cubicBezTo>
                  <a:pt x="3885668" y="472464"/>
                  <a:pt x="3885668" y="472464"/>
                  <a:pt x="4942588" y="2300431"/>
                </a:cubicBezTo>
                <a:cubicBezTo>
                  <a:pt x="4994062" y="2385903"/>
                  <a:pt x="5006931" y="2489325"/>
                  <a:pt x="4981194" y="2583772"/>
                </a:cubicBezTo>
                <a:lnTo>
                  <a:pt x="4958806" y="2636229"/>
                </a:lnTo>
                <a:lnTo>
                  <a:pt x="4944721" y="2636229"/>
                </a:lnTo>
                <a:cubicBezTo>
                  <a:pt x="4722442" y="2636229"/>
                  <a:pt x="4327280" y="2636229"/>
                  <a:pt x="3624769" y="2636229"/>
                </a:cubicBezTo>
                <a:cubicBezTo>
                  <a:pt x="3538749" y="2636229"/>
                  <a:pt x="3433611" y="2692901"/>
                  <a:pt x="3395380" y="2763740"/>
                </a:cubicBezTo>
                <a:cubicBezTo>
                  <a:pt x="3395380" y="2763740"/>
                  <a:pt x="3395380" y="2763740"/>
                  <a:pt x="2592511" y="4138022"/>
                </a:cubicBezTo>
                <a:cubicBezTo>
                  <a:pt x="2549498" y="4213584"/>
                  <a:pt x="2549498" y="4326926"/>
                  <a:pt x="2592511" y="4402489"/>
                </a:cubicBezTo>
                <a:cubicBezTo>
                  <a:pt x="2592511" y="4402489"/>
                  <a:pt x="2592511" y="4402489"/>
                  <a:pt x="2735405" y="4647082"/>
                </a:cubicBezTo>
                <a:lnTo>
                  <a:pt x="2762613" y="4693654"/>
                </a:lnTo>
                <a:lnTo>
                  <a:pt x="2648495" y="4693654"/>
                </a:lnTo>
                <a:cubicBezTo>
                  <a:pt x="2352185" y="4693654"/>
                  <a:pt x="1959152" y="4693654"/>
                  <a:pt x="1437823" y="4693654"/>
                </a:cubicBezTo>
                <a:cubicBezTo>
                  <a:pt x="1305136" y="4693654"/>
                  <a:pt x="1177025" y="4620718"/>
                  <a:pt x="1112968" y="4502196"/>
                </a:cubicBezTo>
                <a:cubicBezTo>
                  <a:pt x="1112968" y="4502196"/>
                  <a:pt x="1112968" y="4502196"/>
                  <a:pt x="51474" y="2674230"/>
                </a:cubicBezTo>
                <a:cubicBezTo>
                  <a:pt x="-17158" y="2560267"/>
                  <a:pt x="-17158" y="2414394"/>
                  <a:pt x="51474" y="2300431"/>
                </a:cubicBezTo>
                <a:cubicBezTo>
                  <a:pt x="51474" y="2300431"/>
                  <a:pt x="51474" y="2300431"/>
                  <a:pt x="1112968" y="472464"/>
                </a:cubicBezTo>
                <a:cubicBezTo>
                  <a:pt x="1177025" y="353942"/>
                  <a:pt x="1305136" y="281006"/>
                  <a:pt x="1437823" y="281006"/>
                </a:cubicBezTo>
                <a:close/>
                <a:moveTo>
                  <a:pt x="5288574" y="0"/>
                </a:moveTo>
                <a:cubicBezTo>
                  <a:pt x="6470428" y="0"/>
                  <a:pt x="6470428" y="0"/>
                  <a:pt x="6470428" y="0"/>
                </a:cubicBezTo>
                <a:cubicBezTo>
                  <a:pt x="6530224" y="0"/>
                  <a:pt x="6607608" y="41712"/>
                  <a:pt x="6639264" y="93851"/>
                </a:cubicBezTo>
                <a:cubicBezTo>
                  <a:pt x="7230191" y="1105350"/>
                  <a:pt x="7230191" y="1105350"/>
                  <a:pt x="7230191" y="1105350"/>
                </a:cubicBezTo>
                <a:cubicBezTo>
                  <a:pt x="7258331" y="1160965"/>
                  <a:pt x="7258331" y="1244387"/>
                  <a:pt x="7230191" y="1300002"/>
                </a:cubicBezTo>
                <a:cubicBezTo>
                  <a:pt x="6639264" y="2311500"/>
                  <a:pt x="6639264" y="2311500"/>
                  <a:pt x="6639264" y="2311500"/>
                </a:cubicBezTo>
                <a:cubicBezTo>
                  <a:pt x="6607608" y="2363640"/>
                  <a:pt x="6530224" y="2405350"/>
                  <a:pt x="6470428" y="2405350"/>
                </a:cubicBezTo>
                <a:lnTo>
                  <a:pt x="5288574" y="2405350"/>
                </a:lnTo>
                <a:cubicBezTo>
                  <a:pt x="5225261" y="2405350"/>
                  <a:pt x="5147878" y="2363640"/>
                  <a:pt x="5119738" y="2311500"/>
                </a:cubicBezTo>
                <a:cubicBezTo>
                  <a:pt x="4528812" y="1300002"/>
                  <a:pt x="4528812" y="1300002"/>
                  <a:pt x="4528812" y="1300002"/>
                </a:cubicBezTo>
                <a:cubicBezTo>
                  <a:pt x="4497154" y="1244387"/>
                  <a:pt x="4497154" y="1160965"/>
                  <a:pt x="4528812" y="1105350"/>
                </a:cubicBezTo>
                <a:cubicBezTo>
                  <a:pt x="5119738" y="93851"/>
                  <a:pt x="5119738" y="93851"/>
                  <a:pt x="5119738" y="93851"/>
                </a:cubicBezTo>
                <a:cubicBezTo>
                  <a:pt x="5147878" y="41712"/>
                  <a:pt x="5225261" y="0"/>
                  <a:pt x="528857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90A875-6745-1213-CAED-2C001E06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33" y="2112413"/>
            <a:ext cx="2253441" cy="14581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E57D19-BC25-7AFF-28F0-0B322D37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92" y="1532717"/>
            <a:ext cx="1751804" cy="61313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8EA42E6-3771-7BA5-1C25-DB665931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99" y="3870948"/>
            <a:ext cx="1072320" cy="207182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F8A84775-2997-2994-D97F-4119DC57A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5" y="2459201"/>
            <a:ext cx="5586942" cy="32543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5207A4-9306-55CC-97EA-D7BA1E601FCB}"/>
              </a:ext>
            </a:extLst>
          </p:cNvPr>
          <p:cNvSpPr txBox="1"/>
          <p:nvPr/>
        </p:nvSpPr>
        <p:spPr>
          <a:xfrm>
            <a:off x="7643209" y="309489"/>
            <a:ext cx="354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Triage du matériel informatique</a:t>
            </a:r>
          </a:p>
        </p:txBody>
      </p:sp>
    </p:spTree>
    <p:extLst>
      <p:ext uri="{BB962C8B-B14F-4D97-AF65-F5344CB8AC3E}">
        <p14:creationId xmlns:p14="http://schemas.microsoft.com/office/powerpoint/2010/main" val="32866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E19554-8073-3C2C-0E92-50D8F1DA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925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176C7-A7C2-1EBA-C952-1DA9A452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252728"/>
            <a:ext cx="3493008" cy="4352544"/>
          </a:xfrm>
        </p:spPr>
        <p:txBody>
          <a:bodyPr>
            <a:normAutofit/>
          </a:bodyPr>
          <a:lstStyle/>
          <a:p>
            <a:pPr algn="r"/>
            <a:r>
              <a:rPr lang="fr-FR" sz="4000"/>
              <a:t>Sommaire</a:t>
            </a:r>
          </a:p>
        </p:txBody>
      </p:sp>
      <p:sp>
        <p:nvSpPr>
          <p:cNvPr id="14" name="Isosceles Triangle 7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969B7-73EF-D976-F33D-C9CB9D63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056" y="811022"/>
            <a:ext cx="5724144" cy="524865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Présentation de l’entreprise</a:t>
            </a:r>
          </a:p>
          <a:p>
            <a:r>
              <a:rPr lang="fr-FR" sz="2400" dirty="0"/>
              <a:t>Activité élaborer dans cet entreprise</a:t>
            </a:r>
          </a:p>
          <a:p>
            <a:r>
              <a:rPr lang="fr-FR" sz="2400" dirty="0"/>
              <a:t>Présentation du stage</a:t>
            </a:r>
          </a:p>
          <a:p>
            <a:r>
              <a:rPr lang="fr-FR" sz="2400" dirty="0"/>
              <a:t>La place du groupe informatique</a:t>
            </a:r>
          </a:p>
          <a:p>
            <a:r>
              <a:rPr lang="fr-FR" sz="2400" dirty="0"/>
              <a:t>Activité confier</a:t>
            </a:r>
          </a:p>
          <a:p>
            <a:pPr lvl="1"/>
            <a:r>
              <a:rPr lang="fr-FR" dirty="0"/>
              <a:t>Assistance d’utilisateur</a:t>
            </a:r>
          </a:p>
          <a:p>
            <a:pPr lvl="1"/>
            <a:r>
              <a:rPr lang="fr-FR" dirty="0"/>
              <a:t>Recensement du site</a:t>
            </a:r>
          </a:p>
          <a:p>
            <a:pPr lvl="1"/>
            <a:r>
              <a:rPr lang="fr-FR" dirty="0"/>
              <a:t>Résolution et dépannage </a:t>
            </a:r>
          </a:p>
          <a:p>
            <a:pPr lvl="1"/>
            <a:r>
              <a:rPr lang="fr-FR" dirty="0"/>
              <a:t>Projet réaliser</a:t>
            </a:r>
          </a:p>
          <a:p>
            <a:r>
              <a:rPr lang="fr-FR" sz="2400" dirty="0"/>
              <a:t>Conclusion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671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arbre, extérieur, herbe&#10;&#10;Description générée automatiquement">
            <a:extLst>
              <a:ext uri="{FF2B5EF4-FFF2-40B4-BE49-F238E27FC236}">
                <a16:creationId xmlns:a16="http://schemas.microsoft.com/office/drawing/2014/main" id="{AC6B8001-E9FC-96C0-CADA-9301F64EE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" b="12824"/>
          <a:stretch/>
        </p:blipFill>
        <p:spPr>
          <a:xfrm>
            <a:off x="20" y="3742"/>
            <a:ext cx="12191980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99B94A-9D4C-93D3-A6B1-5D2FFD64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de l’entreprise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bouteille, intérieur, cuisine, compteur&#10;&#10;Description générée automatiquement">
            <a:extLst>
              <a:ext uri="{FF2B5EF4-FFF2-40B4-BE49-F238E27FC236}">
                <a16:creationId xmlns:a16="http://schemas.microsoft.com/office/drawing/2014/main" id="{43D4B904-11D5-DB97-A097-45DB47994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30" y="3429000"/>
            <a:ext cx="2520950" cy="1658938"/>
          </a:xfrm>
          <a:prstGeom prst="rect">
            <a:avLst/>
          </a:prstGeom>
        </p:spPr>
      </p:pic>
      <p:pic>
        <p:nvPicPr>
          <p:cNvPr id="13" name="Image 12" descr="Une image contenant intérieur, alimentation, plat&#10;&#10;Description générée automatiquement">
            <a:extLst>
              <a:ext uri="{FF2B5EF4-FFF2-40B4-BE49-F238E27FC236}">
                <a16:creationId xmlns:a16="http://schemas.microsoft.com/office/drawing/2014/main" id="{200E2A2B-4A51-4E7D-F21D-9CA83B295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5" y="5178712"/>
            <a:ext cx="2520950" cy="16806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71A65F-77AD-653B-BAEE-1F9A885E96F7}"/>
              </a:ext>
            </a:extLst>
          </p:cNvPr>
          <p:cNvSpPr/>
          <p:nvPr/>
        </p:nvSpPr>
        <p:spPr>
          <a:xfrm>
            <a:off x="9671010" y="2903130"/>
            <a:ext cx="2520950" cy="5209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Analyses Filière Céréale Brasserie </a:t>
            </a:r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D1526-6347-97AB-0D2A-C3BC6B0A629E}"/>
              </a:ext>
            </a:extLst>
          </p:cNvPr>
          <p:cNvSpPr/>
          <p:nvPr/>
        </p:nvSpPr>
        <p:spPr>
          <a:xfrm>
            <a:off x="5432425" y="4811151"/>
            <a:ext cx="2520950" cy="36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Analyses Filière Malterie</a:t>
            </a:r>
          </a:p>
        </p:txBody>
      </p:sp>
      <p:pic>
        <p:nvPicPr>
          <p:cNvPr id="40" name="Image 39" descr="Une image contenant texte, intérieur, guichet, bureau&#10;&#10;Description générée automatiquement">
            <a:extLst>
              <a:ext uri="{FF2B5EF4-FFF2-40B4-BE49-F238E27FC236}">
                <a16:creationId xmlns:a16="http://schemas.microsoft.com/office/drawing/2014/main" id="{9A79C0CC-380C-40EE-B5B1-3D48A06D6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98" y="2517132"/>
            <a:ext cx="3317876" cy="165893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4F4E66-B6F9-A7BD-D532-57FE7D83CE7B}"/>
              </a:ext>
            </a:extLst>
          </p:cNvPr>
          <p:cNvSpPr/>
          <p:nvPr/>
        </p:nvSpPr>
        <p:spPr>
          <a:xfrm>
            <a:off x="5978769" y="3559126"/>
            <a:ext cx="576776" cy="590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D1E5EF-CA82-C754-6ED8-289515852375}"/>
              </a:ext>
            </a:extLst>
          </p:cNvPr>
          <p:cNvSpPr/>
          <p:nvPr/>
        </p:nvSpPr>
        <p:spPr>
          <a:xfrm>
            <a:off x="6735337" y="2903130"/>
            <a:ext cx="352378" cy="22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EB97F-A2AB-4EE5-AA3E-030E78AFC794}"/>
              </a:ext>
            </a:extLst>
          </p:cNvPr>
          <p:cNvSpPr/>
          <p:nvPr/>
        </p:nvSpPr>
        <p:spPr>
          <a:xfrm>
            <a:off x="7953375" y="2975145"/>
            <a:ext cx="172476" cy="26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A65C8-9BDD-1F78-CEFF-A57880FD41E7}"/>
              </a:ext>
            </a:extLst>
          </p:cNvPr>
          <p:cNvSpPr/>
          <p:nvPr/>
        </p:nvSpPr>
        <p:spPr>
          <a:xfrm>
            <a:off x="5314998" y="1983545"/>
            <a:ext cx="3317876" cy="5311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Laboratoire Agroalimentaire</a:t>
            </a:r>
          </a:p>
        </p:txBody>
      </p:sp>
    </p:spTree>
    <p:extLst>
      <p:ext uri="{BB962C8B-B14F-4D97-AF65-F5344CB8AC3E}">
        <p14:creationId xmlns:p14="http://schemas.microsoft.com/office/powerpoint/2010/main" val="305427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F620FD9-5A17-4A65-B166-3E0EE820E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D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9">
            <a:extLst>
              <a:ext uri="{FF2B5EF4-FFF2-40B4-BE49-F238E27FC236}">
                <a16:creationId xmlns:a16="http://schemas.microsoft.com/office/drawing/2014/main" id="{84F02FAD-10F5-4D80-993C-B851BF04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5125593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intérieur, mur, appareil, encombré&#10;&#10;Description générée automatiquement">
            <a:extLst>
              <a:ext uri="{FF2B5EF4-FFF2-40B4-BE49-F238E27FC236}">
                <a16:creationId xmlns:a16="http://schemas.microsoft.com/office/drawing/2014/main" id="{7C734409-E638-D2DD-52D1-375CC5188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1"/>
          <a:stretch/>
        </p:blipFill>
        <p:spPr>
          <a:xfrm>
            <a:off x="804672" y="803050"/>
            <a:ext cx="2170252" cy="1838269"/>
          </a:xfrm>
          <a:prstGeom prst="rect">
            <a:avLst/>
          </a:prstGeom>
        </p:spPr>
      </p:pic>
      <p:pic>
        <p:nvPicPr>
          <p:cNvPr id="5" name="Espace réservé du contenu 4" descr="Une image contenant texte, bouteille, intérieur, mur&#10;&#10;Description générée automatiquement">
            <a:extLst>
              <a:ext uri="{FF2B5EF4-FFF2-40B4-BE49-F238E27FC236}">
                <a16:creationId xmlns:a16="http://schemas.microsoft.com/office/drawing/2014/main" id="{BDA6C96C-3276-2635-4869-6DDD41DA6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r="9375" b="1"/>
          <a:stretch/>
        </p:blipFill>
        <p:spPr>
          <a:xfrm>
            <a:off x="3135793" y="803050"/>
            <a:ext cx="2166243" cy="1838269"/>
          </a:xfrm>
          <a:prstGeom prst="rect">
            <a:avLst/>
          </a:prstGeom>
        </p:spPr>
      </p:pic>
      <p:pic>
        <p:nvPicPr>
          <p:cNvPr id="7" name="Image 6" descr="Une image contenant texte, intérieur, encombré, plusieurs&#10;&#10;Description générée automatiquement">
            <a:extLst>
              <a:ext uri="{FF2B5EF4-FFF2-40B4-BE49-F238E27FC236}">
                <a16:creationId xmlns:a16="http://schemas.microsoft.com/office/drawing/2014/main" id="{5EA39EE9-9FA3-A159-D270-84EE40428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r="-4" b="-4"/>
          <a:stretch/>
        </p:blipFill>
        <p:spPr>
          <a:xfrm>
            <a:off x="804672" y="2795222"/>
            <a:ext cx="4511508" cy="3112797"/>
          </a:xfrm>
          <a:prstGeom prst="rect">
            <a:avLst/>
          </a:prstGeom>
          <a:effectLst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62E52AB-C8FA-C1BE-039D-B4DF9A86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524" y="2438400"/>
            <a:ext cx="5053203" cy="3785419"/>
          </a:xfrm>
        </p:spPr>
        <p:txBody>
          <a:bodyPr>
            <a:normAutofit/>
          </a:bodyPr>
          <a:lstStyle/>
          <a:p>
            <a:r>
              <a:rPr lang="en-US" sz="2000" dirty="0" err="1"/>
              <a:t>Embouteillage</a:t>
            </a:r>
            <a:endParaRPr lang="en-US" sz="2000" dirty="0"/>
          </a:p>
          <a:p>
            <a:r>
              <a:rPr lang="en-US" sz="2000" dirty="0" err="1"/>
              <a:t>Traitement</a:t>
            </a:r>
            <a:r>
              <a:rPr lang="en-US" sz="2000" dirty="0"/>
              <a:t> et </a:t>
            </a:r>
            <a:r>
              <a:rPr lang="en-US" sz="2000" dirty="0" err="1"/>
              <a:t>analyse</a:t>
            </a:r>
            <a:r>
              <a:rPr lang="en-US" sz="2000" dirty="0"/>
              <a:t> de </a:t>
            </a:r>
            <a:r>
              <a:rPr lang="en-US" sz="2000" dirty="0" err="1"/>
              <a:t>boisson</a:t>
            </a:r>
            <a:r>
              <a:rPr lang="en-US" sz="2000" dirty="0"/>
              <a:t> </a:t>
            </a:r>
            <a:r>
              <a:rPr lang="en-US" sz="2000" dirty="0" err="1"/>
              <a:t>alcooliser</a:t>
            </a:r>
            <a:r>
              <a:rPr lang="en-US" sz="2000" dirty="0"/>
              <a:t>, et des </a:t>
            </a:r>
            <a:r>
              <a:rPr lang="en-US" sz="2000" dirty="0" err="1"/>
              <a:t>graines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248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9" name="Image 8" descr="Une image contenant texte, intérieur, mur, ordinateur&#10;&#10;Description générée automatiquement">
            <a:extLst>
              <a:ext uri="{FF2B5EF4-FFF2-40B4-BE49-F238E27FC236}">
                <a16:creationId xmlns:a16="http://schemas.microsoft.com/office/drawing/2014/main" id="{C63B841C-9B41-FF7A-C935-D797AEEB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31" y="4515562"/>
            <a:ext cx="2520950" cy="1663700"/>
          </a:xfrm>
          <a:prstGeom prst="rect">
            <a:avLst/>
          </a:prstGeom>
        </p:spPr>
      </p:pic>
      <p:pic>
        <p:nvPicPr>
          <p:cNvPr id="11" name="Image 10" descr="Une image contenant intérieur, armoire, cuisine, personne&#10;&#10;Description générée automatiquement">
            <a:extLst>
              <a:ext uri="{FF2B5EF4-FFF2-40B4-BE49-F238E27FC236}">
                <a16:creationId xmlns:a16="http://schemas.microsoft.com/office/drawing/2014/main" id="{655C4928-0AB3-2262-3C7E-83F9BF964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1056328"/>
            <a:ext cx="3816350" cy="2520950"/>
          </a:xfrm>
          <a:prstGeom prst="rect">
            <a:avLst/>
          </a:prstGeom>
        </p:spPr>
      </p:pic>
      <p:pic>
        <p:nvPicPr>
          <p:cNvPr id="13" name="Image 12" descr="Une image contenant intérieur, compteur&#10;&#10;Description générée automatiquement">
            <a:extLst>
              <a:ext uri="{FF2B5EF4-FFF2-40B4-BE49-F238E27FC236}">
                <a16:creationId xmlns:a16="http://schemas.microsoft.com/office/drawing/2014/main" id="{B65B5083-F8CF-2716-F907-746F8DAB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4334968"/>
            <a:ext cx="3816350" cy="2520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979B14-49E5-C08C-A0EF-4EA28A76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Activité élaborer dans cet entreprise</a:t>
            </a:r>
          </a:p>
        </p:txBody>
      </p:sp>
      <p:pic>
        <p:nvPicPr>
          <p:cNvPr id="27" name="Image 26" descr="Une image contenant bâtiment, intérieur, plafond, charrette&#10;&#10;Description générée automatiquement">
            <a:extLst>
              <a:ext uri="{FF2B5EF4-FFF2-40B4-BE49-F238E27FC236}">
                <a16:creationId xmlns:a16="http://schemas.microsoft.com/office/drawing/2014/main" id="{1F60C440-E026-5911-CBE8-0FE6F502F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50" y="1081962"/>
            <a:ext cx="2563764" cy="252095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367A1D-0DB0-AF99-22EE-08DECF4AAC30}"/>
              </a:ext>
            </a:extLst>
          </p:cNvPr>
          <p:cNvSpPr txBox="1"/>
          <p:nvPr/>
        </p:nvSpPr>
        <p:spPr>
          <a:xfrm>
            <a:off x="5354143" y="678738"/>
            <a:ext cx="662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Analyses Filière Céréale Brasserie et Malterie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5D463-F768-FF18-A8FB-E42A9B8A6F2C}"/>
              </a:ext>
            </a:extLst>
          </p:cNvPr>
          <p:cNvSpPr txBox="1"/>
          <p:nvPr/>
        </p:nvSpPr>
        <p:spPr>
          <a:xfrm>
            <a:off x="4998250" y="3636682"/>
            <a:ext cx="64446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Analyses Recherche de Contaminants, et Sciences du Consommateur et Analyse Sensorielle.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38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0A62E6-9604-40C6-098E-56494C91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Présentation du stage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9588D6-34C5-5D99-589A-DCD8B010B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fr-FR" dirty="0"/>
              <a:t>Stage dans le groupe informatique </a:t>
            </a:r>
            <a:r>
              <a:rPr lang="fr-FR" dirty="0" err="1"/>
              <a:t>Qualtech</a:t>
            </a:r>
            <a:endParaRPr lang="fr-FR" dirty="0"/>
          </a:p>
          <a:p>
            <a:r>
              <a:rPr lang="fr-FR" dirty="0"/>
              <a:t>Pourquoi cet entreprise ?</a:t>
            </a:r>
          </a:p>
          <a:p>
            <a:r>
              <a:rPr lang="fr-FR" dirty="0"/>
              <a:t>Intégration du stagiaire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399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1047E0-C0E2-7A5C-0F0D-88610C31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place du groupe informatique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5681B1E-5767-94BA-4D97-1F33F9962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" r="1" b="18268"/>
          <a:stretch/>
        </p:blipFill>
        <p:spPr>
          <a:xfrm>
            <a:off x="20" y="413156"/>
            <a:ext cx="3933420" cy="5861304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 descr="Une image contenant texte, intérieur, mur, guichet&#10;&#10;Description générée automatiquement">
            <a:extLst>
              <a:ext uri="{FF2B5EF4-FFF2-40B4-BE49-F238E27FC236}">
                <a16:creationId xmlns:a16="http://schemas.microsoft.com/office/drawing/2014/main" id="{D521BAC9-52DF-C2D5-C593-B3A8D6AB0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6" r="11946" b="2"/>
          <a:stretch/>
        </p:blipFill>
        <p:spPr>
          <a:xfrm>
            <a:off x="4518135" y="10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texte, intérieur, mur, plancher&#10;&#10;Description générée automatiquement">
            <a:extLst>
              <a:ext uri="{FF2B5EF4-FFF2-40B4-BE49-F238E27FC236}">
                <a16:creationId xmlns:a16="http://schemas.microsoft.com/office/drawing/2014/main" id="{13165319-2F04-67F1-EC17-07FD54E3FD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r="26727" b="-1"/>
          <a:stretch/>
        </p:blipFill>
        <p:spPr>
          <a:xfrm>
            <a:off x="8967592" y="2042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11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texte, intérieur, plafond, mur&#10;&#10;Description générée automatiquement">
            <a:extLst>
              <a:ext uri="{FF2B5EF4-FFF2-40B4-BE49-F238E27FC236}">
                <a16:creationId xmlns:a16="http://schemas.microsoft.com/office/drawing/2014/main" id="{3EF57600-4668-A14F-8D38-215748E4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CD9794-6381-20F3-3DD2-4A250D2E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fr-FR" dirty="0"/>
              <a:t>Activité confier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212B8D4-EF12-2301-8586-496AF651C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2000" dirty="0"/>
              <a:t>Assistance </a:t>
            </a:r>
            <a:r>
              <a:rPr lang="en-US" sz="2000" dirty="0" err="1"/>
              <a:t>d’utilisateur</a:t>
            </a:r>
            <a:endParaRPr lang="en-US" sz="2000" dirty="0"/>
          </a:p>
          <a:p>
            <a:r>
              <a:rPr lang="en-US" sz="2000" dirty="0" err="1"/>
              <a:t>Recencement</a:t>
            </a:r>
            <a:r>
              <a:rPr lang="en-US" sz="2000" dirty="0"/>
              <a:t> du site</a:t>
            </a:r>
          </a:p>
          <a:p>
            <a:r>
              <a:rPr lang="en-US" sz="2000" dirty="0"/>
              <a:t>Resolution et </a:t>
            </a:r>
            <a:r>
              <a:rPr lang="en-US" sz="2000" dirty="0" err="1"/>
              <a:t>dépannage</a:t>
            </a:r>
            <a:endParaRPr lang="en-US" sz="2000" dirty="0"/>
          </a:p>
          <a:p>
            <a:r>
              <a:rPr lang="en-US" sz="2000" dirty="0" err="1"/>
              <a:t>Réalisation</a:t>
            </a:r>
            <a:r>
              <a:rPr lang="en-US" sz="2000" dirty="0"/>
              <a:t> de </a:t>
            </a:r>
            <a:r>
              <a:rPr lang="en-US" sz="2000" dirty="0" err="1"/>
              <a:t>Projet</a:t>
            </a:r>
            <a:endParaRPr lang="en-US" sz="2000" dirty="0"/>
          </a:p>
        </p:txBody>
      </p:sp>
      <p:pic>
        <p:nvPicPr>
          <p:cNvPr id="7" name="Image 6" descr="Une image contenant intérieur, plancher, encombré&#10;&#10;Description générée automatiquement">
            <a:extLst>
              <a:ext uri="{FF2B5EF4-FFF2-40B4-BE49-F238E27FC236}">
                <a16:creationId xmlns:a16="http://schemas.microsoft.com/office/drawing/2014/main" id="{E187A77A-7934-C3E4-A743-3B307FAD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6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Espace réservé du contenu 4" descr="Une image contenant intérieur, mur, fenêtre, évier&#10;&#10;Description générée automatiquement">
            <a:extLst>
              <a:ext uri="{FF2B5EF4-FFF2-40B4-BE49-F238E27FC236}">
                <a16:creationId xmlns:a16="http://schemas.microsoft.com/office/drawing/2014/main" id="{ECFD3A33-C005-E2B6-1D93-7866ED5F5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" b="3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9" name="Image 8" descr="Une image contenant texte, intérieur, plafond, plancher&#10;&#10;Description générée automatiquement">
            <a:extLst>
              <a:ext uri="{FF2B5EF4-FFF2-40B4-BE49-F238E27FC236}">
                <a16:creationId xmlns:a16="http://schemas.microsoft.com/office/drawing/2014/main" id="{CFC4A1D4-57ED-E575-856C-7A938A7AED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r="390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A5C888-D0E5-259F-0202-B3D81F7AB2E8}"/>
              </a:ext>
            </a:extLst>
          </p:cNvPr>
          <p:cNvSpPr/>
          <p:nvPr/>
        </p:nvSpPr>
        <p:spPr>
          <a:xfrm>
            <a:off x="11079390" y="1364566"/>
            <a:ext cx="1121505" cy="2064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Censurer</a:t>
            </a:r>
          </a:p>
        </p:txBody>
      </p:sp>
    </p:spTree>
    <p:extLst>
      <p:ext uri="{BB962C8B-B14F-4D97-AF65-F5344CB8AC3E}">
        <p14:creationId xmlns:p14="http://schemas.microsoft.com/office/powerpoint/2010/main" val="340476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7C82DD-7C27-162E-7FE6-884E89BF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fr-FR" sz="3700"/>
              <a:t>Assistance d’utilisateur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EE6E9-C319-F70E-5D5A-16A6E6ADE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Ticket</a:t>
            </a:r>
          </a:p>
          <a:p>
            <a:r>
              <a:rPr lang="en-US" sz="2000"/>
              <a:t>Anydesk</a:t>
            </a:r>
          </a:p>
          <a:p>
            <a:r>
              <a:rPr lang="en-US" sz="2000"/>
              <a:t>Installation de nouveau matériel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4" descr="Une image contenant intérieur, mur, fenêtre, évier&#10;&#10;Description générée automatiquement">
            <a:extLst>
              <a:ext uri="{FF2B5EF4-FFF2-40B4-BE49-F238E27FC236}">
                <a16:creationId xmlns:a16="http://schemas.microsoft.com/office/drawing/2014/main" id="{26A561B5-69DC-A5ED-0751-64E3AAF23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6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49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307</Words>
  <Application>Microsoft Office PowerPoint</Application>
  <PresentationFormat>Grand écran</PresentationFormat>
  <Paragraphs>61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Présentation PowerPoint</vt:lpstr>
      <vt:lpstr>Sommaire</vt:lpstr>
      <vt:lpstr>Présentation de l’entreprise</vt:lpstr>
      <vt:lpstr>Présentation PowerPoint</vt:lpstr>
      <vt:lpstr>Activité élaborer dans cet entreprise</vt:lpstr>
      <vt:lpstr>Présentation du stage</vt:lpstr>
      <vt:lpstr>La place du groupe informatique</vt:lpstr>
      <vt:lpstr>Activité confier</vt:lpstr>
      <vt:lpstr>Assistance d’utilisateur</vt:lpstr>
      <vt:lpstr>Recensement du site</vt:lpstr>
      <vt:lpstr>Présentation PowerPoint</vt:lpstr>
      <vt:lpstr>Résolution et dépannage  </vt:lpstr>
      <vt:lpstr>Projet réalisé 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LOMME SICHARD</dc:creator>
  <cp:lastModifiedBy>LOMME SICHARD</cp:lastModifiedBy>
  <cp:revision>25</cp:revision>
  <dcterms:created xsi:type="dcterms:W3CDTF">2022-08-15T12:19:13Z</dcterms:created>
  <dcterms:modified xsi:type="dcterms:W3CDTF">2022-09-04T16:02:37Z</dcterms:modified>
</cp:coreProperties>
</file>